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8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90" autoAdjust="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02924634420695"/>
          <c:y val="6.4023836623360461E-2"/>
          <c:w val="0.71608412584790537"/>
          <c:h val="0.85048564994540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N.-B.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Sheet4!$C$1:$E$1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Sheet4!$C$3:$E$3</c:f>
              <c:numCache>
                <c:formatCode>General</c:formatCode>
                <c:ptCount val="3"/>
                <c:pt idx="0" formatCode="#,##0.00\ [$$-C0C]">
                  <c:v>90.235956255899495</c:v>
                </c:pt>
                <c:pt idx="2" formatCode="#,##0.00\ [$$-C0C]">
                  <c:v>98.913001601760499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F7-4DFB-AF28-F7E04CA1AF28}"/>
            </c:ext>
          </c:extLst>
        </c:ser>
        <c:ser>
          <c:idx val="1"/>
          <c:order val="1"/>
          <c:tx>
            <c:strRef>
              <c:f>Sheet4!$A$4</c:f>
              <c:strCache>
                <c:ptCount val="1"/>
                <c:pt idx="0">
                  <c:v>Alberta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Sheet4!$C$1:$E$1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Sheet4!$C$4:$E$4</c:f>
              <c:numCache>
                <c:formatCode>General</c:formatCode>
                <c:ptCount val="3"/>
                <c:pt idx="0" formatCode="#,##0.00\ [$$-C0C]">
                  <c:v>89.12</c:v>
                </c:pt>
                <c:pt idx="2" formatCode="#,##0.00\ [$$-C0C]">
                  <c:v>88.28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F7-4DFB-AF28-F7E04CA1AF28}"/>
            </c:ext>
          </c:extLst>
        </c:ser>
        <c:ser>
          <c:idx val="2"/>
          <c:order val="2"/>
          <c:tx>
            <c:strRef>
              <c:f>Sheet4!$A$5</c:f>
              <c:strCache>
                <c:ptCount val="1"/>
                <c:pt idx="0">
                  <c:v>Ontario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Sheet4!$C$1:$E$1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Sheet4!$C$5:$E$5</c:f>
              <c:numCache>
                <c:formatCode>General</c:formatCode>
                <c:ptCount val="3"/>
                <c:pt idx="0" formatCode="#,##0.00\ [$$-C0C]">
                  <c:v>99</c:v>
                </c:pt>
                <c:pt idx="2" formatCode="#,##0.00\ [$$-C0C]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F7-4DFB-AF28-F7E04CA1A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87584"/>
        <c:axId val="99589120"/>
      </c:barChart>
      <c:catAx>
        <c:axId val="99587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9589120"/>
        <c:crosses val="autoZero"/>
        <c:auto val="1"/>
        <c:lblAlgn val="ctr"/>
        <c:lblOffset val="100"/>
        <c:noMultiLvlLbl val="0"/>
      </c:catAx>
      <c:valAx>
        <c:axId val="995891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0\ [$$-C0C]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en-US"/>
          </a:p>
        </c:txPr>
        <c:crossAx val="99587584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7980948631421072"/>
          <c:y val="0.37232091824172586"/>
          <c:w val="0.17809561304836896"/>
          <c:h val="0.2227128003056692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Sheet4!$A$8</c:f>
              <c:strCache>
                <c:ptCount val="1"/>
                <c:pt idx="0">
                  <c:v>N.-B.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Sheet4!$C$1:$E$1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Sheet4!$C$8:$E$8</c:f>
              <c:numCache>
                <c:formatCode>General</c:formatCode>
                <c:ptCount val="3"/>
                <c:pt idx="0" formatCode="#,##0.00\ [$$-C0C]">
                  <c:v>78.851687731252696</c:v>
                </c:pt>
                <c:pt idx="2" formatCode="#,##0.00\ [$$-C0C]">
                  <c:v>82.3526613191313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2F-498C-86D8-27A5E6D7D839}"/>
            </c:ext>
          </c:extLst>
        </c:ser>
        <c:ser>
          <c:idx val="1"/>
          <c:order val="1"/>
          <c:tx>
            <c:strRef>
              <c:f>Sheet4!$A$9</c:f>
              <c:strCache>
                <c:ptCount val="1"/>
                <c:pt idx="0">
                  <c:v>Alberta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Sheet4!$C$1:$E$1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Sheet4!$C$9:$E$9</c:f>
              <c:numCache>
                <c:formatCode>General</c:formatCode>
                <c:ptCount val="3"/>
                <c:pt idx="0" formatCode="#,##0.00\ [$$-C0C]">
                  <c:v>80.36</c:v>
                </c:pt>
                <c:pt idx="2" formatCode="#,##0.00\ [$$-C0C]">
                  <c:v>82.01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2F-498C-86D8-27A5E6D7D839}"/>
            </c:ext>
          </c:extLst>
        </c:ser>
        <c:ser>
          <c:idx val="2"/>
          <c:order val="2"/>
          <c:tx>
            <c:strRef>
              <c:f>Sheet4!$A$10</c:f>
              <c:strCache>
                <c:ptCount val="1"/>
                <c:pt idx="0">
                  <c:v>Ontario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Sheet4!$C$1:$E$1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Sheet4!$C$10:$E$10</c:f>
              <c:numCache>
                <c:formatCode>General</c:formatCode>
                <c:ptCount val="3"/>
                <c:pt idx="0" formatCode="#,##0.00\ [$$-C0C]">
                  <c:v>78.12</c:v>
                </c:pt>
                <c:pt idx="2" formatCode="#,##0.00\ [$$-C0C]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2F-498C-86D8-27A5E6D7D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06848"/>
        <c:axId val="111008384"/>
      </c:barChart>
      <c:catAx>
        <c:axId val="111006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1008384"/>
        <c:crosses val="autoZero"/>
        <c:auto val="1"/>
        <c:lblAlgn val="ctr"/>
        <c:lblOffset val="100"/>
        <c:noMultiLvlLbl val="0"/>
      </c:catAx>
      <c:valAx>
        <c:axId val="1110083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&quot;$&quot;#,##0.0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100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91013747043998"/>
          <c:y val="0.38360664156110919"/>
          <c:w val="0.19827239416855072"/>
          <c:h val="0.2385134466887291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  <a:tileRect/>
    </a:gra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5507436570428"/>
          <c:y val="6.9444444444444448E-2"/>
          <c:w val="0.6741445756780402"/>
          <c:h val="0.83309419655876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Sheet4!$A$18:$B$18</c:f>
              <c:strCache>
                <c:ptCount val="2"/>
                <c:pt idx="0">
                  <c:v>N.-B.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Sheet4!$C$16:$E$16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Sheet4!$C$18:$E$18</c:f>
              <c:numCache>
                <c:formatCode>General</c:formatCode>
                <c:ptCount val="3"/>
                <c:pt idx="0" formatCode="#,##0.00\ [$$-C0C]">
                  <c:v>21.792758250452696</c:v>
                </c:pt>
                <c:pt idx="2" formatCode="#,##0.00\ [$$-C0C]">
                  <c:v>20.090438907259728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4E-4076-A46A-849850249CB6}"/>
            </c:ext>
          </c:extLst>
        </c:ser>
        <c:ser>
          <c:idx val="1"/>
          <c:order val="1"/>
          <c:tx>
            <c:strRef>
              <c:f>Sheet4!$A$19:$B$19</c:f>
              <c:strCache>
                <c:ptCount val="2"/>
                <c:pt idx="0">
                  <c:v>Alberta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Sheet4!$C$16:$E$16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Sheet4!$C$19:$E$19</c:f>
              <c:numCache>
                <c:formatCode>General</c:formatCode>
                <c:ptCount val="3"/>
                <c:pt idx="0" formatCode="#,##0.00\ [$$-C0C]">
                  <c:v>34.78</c:v>
                </c:pt>
                <c:pt idx="2" formatCode="#,##0.00\ [$$-C0C]">
                  <c:v>31.78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4E-4076-A46A-849850249CB6}"/>
            </c:ext>
          </c:extLst>
        </c:ser>
        <c:ser>
          <c:idx val="2"/>
          <c:order val="2"/>
          <c:tx>
            <c:strRef>
              <c:f>Sheet4!$A$20:$B$20</c:f>
              <c:strCache>
                <c:ptCount val="2"/>
                <c:pt idx="0">
                  <c:v>Ontario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Sheet4!$C$16:$E$16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Sheet4!$C$20:$E$20</c:f>
              <c:numCache>
                <c:formatCode>General</c:formatCode>
                <c:ptCount val="3"/>
                <c:pt idx="0" formatCode="#,##0.00\ [$$-C0C]">
                  <c:v>15.92</c:v>
                </c:pt>
                <c:pt idx="2" formatCode="#,##0.00\ [$$-C0C]">
                  <c:v>15.44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4E-4076-A46A-849850249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810240"/>
        <c:axId val="110811776"/>
      </c:barChart>
      <c:catAx>
        <c:axId val="110810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0811776"/>
        <c:crosses val="autoZero"/>
        <c:auto val="1"/>
        <c:lblAlgn val="ctr"/>
        <c:lblOffset val="100"/>
        <c:noMultiLvlLbl val="0"/>
      </c:catAx>
      <c:valAx>
        <c:axId val="1108117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0\ [$$-C0C]" sourceLinked="1"/>
        <c:majorTickMark val="out"/>
        <c:minorTickMark val="none"/>
        <c:tickLblPos val="nextTo"/>
        <c:crossAx val="110810240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7158013060867392"/>
          <c:y val="0.38259655043119611"/>
          <c:w val="0.19888123359580054"/>
          <c:h val="0.2057061617297837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gradFill>
      <a:gsLst>
        <a:gs pos="300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Sheet4!$A$23:$B$23</c:f>
              <c:strCache>
                <c:ptCount val="2"/>
                <c:pt idx="0">
                  <c:v>N.-B.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Sheet4!$C$21:$E$21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Sheet4!$C$23:$E$23</c:f>
              <c:numCache>
                <c:formatCode>General</c:formatCode>
                <c:ptCount val="3"/>
                <c:pt idx="0" formatCode="#,##0.00\ [$$-C0C]">
                  <c:v>11.930715298300401</c:v>
                </c:pt>
                <c:pt idx="2" formatCode="#,##0.00\ [$$-C0C]">
                  <c:v>10.206293905531497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C6-423B-AB61-13890CE6C418}"/>
            </c:ext>
          </c:extLst>
        </c:ser>
        <c:ser>
          <c:idx val="1"/>
          <c:order val="1"/>
          <c:tx>
            <c:strRef>
              <c:f>Sheet4!$A$24:$B$24</c:f>
              <c:strCache>
                <c:ptCount val="2"/>
                <c:pt idx="0">
                  <c:v>Alberta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Sheet4!$C$21:$E$21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Sheet4!$C$24:$E$24</c:f>
              <c:numCache>
                <c:formatCode>General</c:formatCode>
                <c:ptCount val="3"/>
                <c:pt idx="0" formatCode="#,##0.00\ [$$-C0C]">
                  <c:v>11.99</c:v>
                </c:pt>
                <c:pt idx="2" formatCode="#,##0.00\ [$$-C0C]">
                  <c:v>12.86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C6-423B-AB61-13890CE6C418}"/>
            </c:ext>
          </c:extLst>
        </c:ser>
        <c:ser>
          <c:idx val="2"/>
          <c:order val="2"/>
          <c:tx>
            <c:strRef>
              <c:f>Sheet4!$A$25:$B$25</c:f>
              <c:strCache>
                <c:ptCount val="2"/>
                <c:pt idx="0">
                  <c:v>Ontario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Sheet4!$C$21:$E$21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Sheet4!$C$25:$E$25</c:f>
              <c:numCache>
                <c:formatCode>General</c:formatCode>
                <c:ptCount val="3"/>
                <c:pt idx="0" formatCode="#,##0.00\ [$$-C0C]">
                  <c:v>8.9499999999999993</c:v>
                </c:pt>
                <c:pt idx="2" formatCode="#,##0.00\ [$$-C0C]">
                  <c:v>9.2200000000000006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C6-423B-AB61-13890CE6C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661824"/>
        <c:axId val="111663360"/>
      </c:barChart>
      <c:catAx>
        <c:axId val="11166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1663360"/>
        <c:crosses val="autoZero"/>
        <c:auto val="1"/>
        <c:lblAlgn val="ctr"/>
        <c:lblOffset val="100"/>
        <c:noMultiLvlLbl val="0"/>
      </c:catAx>
      <c:valAx>
        <c:axId val="1116633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0\ [$$-C0C]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166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09976439786944"/>
          <c:y val="0.42824230304545258"/>
          <c:w val="0.16354126747157435"/>
          <c:h val="0.2070424523545427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Sheet4!$A$28:$B$28</c:f>
              <c:strCache>
                <c:ptCount val="2"/>
                <c:pt idx="0">
                  <c:v>N.-B.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Sheet4!$C$26:$E$26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Sheet4!$C$28:$E$28</c:f>
              <c:numCache>
                <c:formatCode>General</c:formatCode>
                <c:ptCount val="3"/>
                <c:pt idx="0" formatCode="#,##0.00\ [$$-C0C]">
                  <c:v>42.25</c:v>
                </c:pt>
                <c:pt idx="2" formatCode="#,##0.00\ [$$-C0C]">
                  <c:v>42.45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A4-457B-95AC-531902962CA8}"/>
            </c:ext>
          </c:extLst>
        </c:ser>
        <c:ser>
          <c:idx val="1"/>
          <c:order val="1"/>
          <c:tx>
            <c:strRef>
              <c:f>Sheet4!$A$29:$B$29</c:f>
              <c:strCache>
                <c:ptCount val="2"/>
                <c:pt idx="0">
                  <c:v>Alberta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Sheet4!$C$26:$E$26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Sheet4!$C$29:$E$29</c:f>
              <c:numCache>
                <c:formatCode>General</c:formatCode>
                <c:ptCount val="3"/>
                <c:pt idx="0" formatCode="#,##0.00\ [$$-C0C]">
                  <c:v>23.23</c:v>
                </c:pt>
                <c:pt idx="2" formatCode="#,##0.00\ [$$-C0C]">
                  <c:v>23.47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A4-457B-95AC-531902962CA8}"/>
            </c:ext>
          </c:extLst>
        </c:ser>
        <c:ser>
          <c:idx val="2"/>
          <c:order val="2"/>
          <c:tx>
            <c:strRef>
              <c:f>Sheet4!$A$30:$B$30</c:f>
              <c:strCache>
                <c:ptCount val="2"/>
                <c:pt idx="0">
                  <c:v>Ontario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Sheet4!$C$26:$E$26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Sheet4!$C$30:$E$30</c:f>
              <c:numCache>
                <c:formatCode>General</c:formatCode>
                <c:ptCount val="3"/>
                <c:pt idx="0" formatCode="#,##0.00\ [$$-C0C]">
                  <c:v>49.24</c:v>
                </c:pt>
                <c:pt idx="2" formatCode="#,##0.00\ [$$-C0C]">
                  <c:v>46.26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A4-457B-95AC-531902962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194688"/>
        <c:axId val="112196224"/>
      </c:barChart>
      <c:catAx>
        <c:axId val="11219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2196224"/>
        <c:crosses val="autoZero"/>
        <c:auto val="1"/>
        <c:lblAlgn val="ctr"/>
        <c:lblOffset val="100"/>
        <c:noMultiLvlLbl val="0"/>
      </c:catAx>
      <c:valAx>
        <c:axId val="1121962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0\ [$$-C0C]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2194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84135027675996"/>
          <c:y val="0.36268054561361646"/>
          <c:w val="0.18025765962423013"/>
          <c:h val="0.2594871947824704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Sheet4!$A$33:$B$33</c:f>
              <c:strCache>
                <c:ptCount val="2"/>
                <c:pt idx="0">
                  <c:v>N.-B.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Sheet4!$C$31:$E$31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Sheet4!$C$33:$E$33</c:f>
              <c:numCache>
                <c:formatCode>General</c:formatCode>
                <c:ptCount val="3"/>
                <c:pt idx="0" formatCode="#,##0.00\ [$$-C0C]">
                  <c:v>4.72</c:v>
                </c:pt>
                <c:pt idx="2" formatCode="#,##0.00\ [$$-C0C]">
                  <c:v>4.37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B6-441C-B91E-181D39AACE1F}"/>
            </c:ext>
          </c:extLst>
        </c:ser>
        <c:ser>
          <c:idx val="1"/>
          <c:order val="1"/>
          <c:tx>
            <c:strRef>
              <c:f>Sheet4!$A$34:$B$34</c:f>
              <c:strCache>
                <c:ptCount val="2"/>
                <c:pt idx="0">
                  <c:v>Alberta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Sheet4!$C$31:$E$31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Sheet4!$C$34:$E$34</c:f>
              <c:numCache>
                <c:formatCode>General</c:formatCode>
                <c:ptCount val="3"/>
                <c:pt idx="0" formatCode="#,##0.00\ [$$-C0C]">
                  <c:v>2.5</c:v>
                </c:pt>
                <c:pt idx="2" formatCode="#,##0.00\ [$$-C0C]">
                  <c:v>2.35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B6-441C-B91E-181D39AACE1F}"/>
            </c:ext>
          </c:extLst>
        </c:ser>
        <c:ser>
          <c:idx val="2"/>
          <c:order val="2"/>
          <c:tx>
            <c:strRef>
              <c:f>Sheet4!$A$35:$B$35</c:f>
              <c:strCache>
                <c:ptCount val="2"/>
                <c:pt idx="0">
                  <c:v>Ontario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Sheet4!$C$31:$E$31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Sheet4!$C$35:$E$35</c:f>
              <c:numCache>
                <c:formatCode>General</c:formatCode>
                <c:ptCount val="3"/>
                <c:pt idx="0" formatCode="#,##0.00\ [$$-C0C]">
                  <c:v>3.74</c:v>
                </c:pt>
                <c:pt idx="2" formatCode="#,##0.00\ [$$-C0C]">
                  <c:v>3.24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B6-441C-B91E-181D39AAC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378048"/>
        <c:axId val="113379584"/>
      </c:barChart>
      <c:catAx>
        <c:axId val="113378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3379584"/>
        <c:crosses val="autoZero"/>
        <c:auto val="1"/>
        <c:lblAlgn val="ctr"/>
        <c:lblOffset val="100"/>
        <c:noMultiLvlLbl val="0"/>
      </c:catAx>
      <c:valAx>
        <c:axId val="1133795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0\ [$$-C0C]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337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25669838145229"/>
          <c:y val="0.38620896426408236"/>
          <c:w val="0.17922941272965878"/>
          <c:h val="0.2480946900868160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Sheet4!$A$38:$B$38</c:f>
              <c:strCache>
                <c:ptCount val="2"/>
                <c:pt idx="0">
                  <c:v>N.-B.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Sheet4!$C$36:$E$36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Sheet4!$C$38:$E$38</c:f>
              <c:numCache>
                <c:formatCode>General</c:formatCode>
                <c:ptCount val="3"/>
                <c:pt idx="0" formatCode="#,##0.00\ [$$-C0C]">
                  <c:v>7.36</c:v>
                </c:pt>
                <c:pt idx="2" formatCode="#,##0.00\ [$$-C0C]">
                  <c:v>8.14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9C-4AF4-B589-6B7B441827EE}"/>
            </c:ext>
          </c:extLst>
        </c:ser>
        <c:ser>
          <c:idx val="1"/>
          <c:order val="1"/>
          <c:tx>
            <c:strRef>
              <c:f>Sheet4!$A$39:$B$39</c:f>
              <c:strCache>
                <c:ptCount val="2"/>
                <c:pt idx="0">
                  <c:v>Alberta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Sheet4!$C$36:$E$36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Sheet4!$C$39:$E$39</c:f>
              <c:numCache>
                <c:formatCode>General</c:formatCode>
                <c:ptCount val="3"/>
                <c:pt idx="0" formatCode="#,##0.00\ [$$-C0C]">
                  <c:v>1.57</c:v>
                </c:pt>
                <c:pt idx="2" formatCode="#,##0.00\ [$$-C0C]">
                  <c:v>1.61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9C-4AF4-B589-6B7B441827EE}"/>
            </c:ext>
          </c:extLst>
        </c:ser>
        <c:ser>
          <c:idx val="2"/>
          <c:order val="2"/>
          <c:tx>
            <c:strRef>
              <c:f>Sheet4!$A$40:$B$40</c:f>
              <c:strCache>
                <c:ptCount val="2"/>
                <c:pt idx="0">
                  <c:v>Ontario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Sheet4!$C$36:$E$36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Sheet4!$C$40:$E$40</c:f>
              <c:numCache>
                <c:formatCode>General</c:formatCode>
                <c:ptCount val="3"/>
                <c:pt idx="0" formatCode="#,##0.00\ [$$-C0C]">
                  <c:v>6.23</c:v>
                </c:pt>
                <c:pt idx="2" formatCode="#,##0.00\ [$$-C0C]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9C-4AF4-B589-6B7B44182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10144"/>
        <c:axId val="113911680"/>
      </c:barChart>
      <c:catAx>
        <c:axId val="113910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3911680"/>
        <c:crosses val="autoZero"/>
        <c:auto val="1"/>
        <c:lblAlgn val="ctr"/>
        <c:lblOffset val="100"/>
        <c:noMultiLvlLbl val="0"/>
      </c:catAx>
      <c:valAx>
        <c:axId val="1139116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0\ [$$-C0C]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391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78382247673591"/>
          <c:y val="0.38907193241469812"/>
          <c:w val="0.19899732230440892"/>
          <c:h val="0.33250656167979004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Sheet4!$A$44:$B$44</c:f>
              <c:strCache>
                <c:ptCount val="2"/>
                <c:pt idx="0">
                  <c:v>N.-B.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Sheet4!$C$42:$E$42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Sheet4!$C$44:$E$44</c:f>
              <c:numCache>
                <c:formatCode>General</c:formatCode>
                <c:ptCount val="3"/>
                <c:pt idx="0" formatCode="#,##0.00\ [$$-C0C]">
                  <c:v>1.83</c:v>
                </c:pt>
                <c:pt idx="2" formatCode="#,##0.00\ [$$-C0C]">
                  <c:v>1.93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1E-4B41-9491-CA90FD67929A}"/>
            </c:ext>
          </c:extLst>
        </c:ser>
        <c:ser>
          <c:idx val="1"/>
          <c:order val="1"/>
          <c:tx>
            <c:strRef>
              <c:f>Sheet4!$A$45:$B$45</c:f>
              <c:strCache>
                <c:ptCount val="2"/>
                <c:pt idx="0">
                  <c:v>Alberta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Sheet4!$C$42:$E$42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Sheet4!$C$45:$E$45</c:f>
              <c:numCache>
                <c:formatCode>General</c:formatCode>
                <c:ptCount val="3"/>
                <c:pt idx="0" formatCode="#,##0.00\ [$$-C0C]">
                  <c:v>1.64</c:v>
                </c:pt>
                <c:pt idx="2" formatCode="#,##0.00\ [$$-C0C]">
                  <c:v>1.81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1E-4B41-9491-CA90FD67929A}"/>
            </c:ext>
          </c:extLst>
        </c:ser>
        <c:ser>
          <c:idx val="2"/>
          <c:order val="2"/>
          <c:tx>
            <c:strRef>
              <c:f>Sheet4!$A$46:$B$46</c:f>
              <c:strCache>
                <c:ptCount val="2"/>
                <c:pt idx="0">
                  <c:v>Ontario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Sheet4!$C$42:$E$42</c:f>
              <c:numCache>
                <c:formatCode>General</c:formatCode>
                <c:ptCount val="3"/>
                <c:pt idx="0">
                  <c:v>2015</c:v>
                </c:pt>
                <c:pt idx="2">
                  <c:v>2014</c:v>
                </c:pt>
              </c:numCache>
            </c:numRef>
          </c:cat>
          <c:val>
            <c:numRef>
              <c:f>Sheet4!$C$46:$E$46</c:f>
              <c:numCache>
                <c:formatCode>General</c:formatCode>
                <c:ptCount val="3"/>
                <c:pt idx="0" formatCode="#,##0.00\ [$$-C0C]">
                  <c:v>2.69</c:v>
                </c:pt>
                <c:pt idx="2" formatCode="#,##0.00\ [$$-C0C]">
                  <c:v>2.29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1E-4B41-9491-CA90FD679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89024"/>
        <c:axId val="98690560"/>
      </c:barChart>
      <c:catAx>
        <c:axId val="98689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8690560"/>
        <c:crosses val="autoZero"/>
        <c:auto val="1"/>
        <c:lblAlgn val="ctr"/>
        <c:lblOffset val="100"/>
        <c:noMultiLvlLbl val="0"/>
      </c:catAx>
      <c:valAx>
        <c:axId val="986905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0\ [$$-C0C]" sourceLinked="1"/>
        <c:majorTickMark val="out"/>
        <c:minorTickMark val="none"/>
        <c:tickLblPos val="nextTo"/>
        <c:crossAx val="9868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38119977270881"/>
          <c:y val="0.37407229427203953"/>
          <c:w val="0.20830952187677571"/>
          <c:h val="0.20283561062220162"/>
        </c:manualLayout>
      </c:layout>
      <c:overlay val="0"/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Sheet4!$A$56:$B$56</c:f>
              <c:strCache>
                <c:ptCount val="2"/>
                <c:pt idx="0">
                  <c:v>N.-B.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Sheet4!$C$54:$E$54</c:f>
              <c:numCache>
                <c:formatCode>General</c:formatCode>
                <c:ptCount val="3"/>
                <c:pt idx="0" formatCode="0">
                  <c:v>2015</c:v>
                </c:pt>
                <c:pt idx="2" formatCode="0">
                  <c:v>2014</c:v>
                </c:pt>
              </c:numCache>
            </c:numRef>
          </c:cat>
          <c:val>
            <c:numRef>
              <c:f>Sheet4!$C$56:$E$56</c:f>
              <c:numCache>
                <c:formatCode>General</c:formatCode>
                <c:ptCount val="3"/>
                <c:pt idx="0" formatCode="#,##0.00\ [$$-C0C]">
                  <c:v>1.1100000000000001</c:v>
                </c:pt>
                <c:pt idx="2" formatCode="#,##0.00\ [$$-C0C]">
                  <c:v>1.69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D1-4682-AF82-27A6AEDDC2CF}"/>
            </c:ext>
          </c:extLst>
        </c:ser>
        <c:ser>
          <c:idx val="1"/>
          <c:order val="1"/>
          <c:tx>
            <c:strRef>
              <c:f>Sheet4!$A$57:$B$57</c:f>
              <c:strCache>
                <c:ptCount val="2"/>
                <c:pt idx="0">
                  <c:v>Alberta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Sheet4!$C$54:$E$54</c:f>
              <c:numCache>
                <c:formatCode>General</c:formatCode>
                <c:ptCount val="3"/>
                <c:pt idx="0" formatCode="0">
                  <c:v>2015</c:v>
                </c:pt>
                <c:pt idx="2" formatCode="0">
                  <c:v>2014</c:v>
                </c:pt>
              </c:numCache>
            </c:numRef>
          </c:cat>
          <c:val>
            <c:numRef>
              <c:f>Sheet4!$C$57:$E$57</c:f>
              <c:numCache>
                <c:formatCode>General</c:formatCode>
                <c:ptCount val="3"/>
                <c:pt idx="0" formatCode="#,##0.00\ [$$-C0C]">
                  <c:v>1.9</c:v>
                </c:pt>
                <c:pt idx="2" formatCode="#,##0.00\ [$$-C0C]">
                  <c:v>1.85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D1-4682-AF82-27A6AEDDC2CF}"/>
            </c:ext>
          </c:extLst>
        </c:ser>
        <c:ser>
          <c:idx val="2"/>
          <c:order val="2"/>
          <c:tx>
            <c:strRef>
              <c:f>Sheet4!$A$58:$B$58</c:f>
              <c:strCache>
                <c:ptCount val="2"/>
                <c:pt idx="0">
                  <c:v>Ontario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Sheet4!$C$54:$E$54</c:f>
              <c:numCache>
                <c:formatCode>General</c:formatCode>
                <c:ptCount val="3"/>
                <c:pt idx="0" formatCode="0">
                  <c:v>2015</c:v>
                </c:pt>
                <c:pt idx="2" formatCode="0">
                  <c:v>2014</c:v>
                </c:pt>
              </c:numCache>
            </c:numRef>
          </c:cat>
          <c:val>
            <c:numRef>
              <c:f>Sheet4!$C$58:$E$58</c:f>
              <c:numCache>
                <c:formatCode>General</c:formatCode>
                <c:ptCount val="3"/>
                <c:pt idx="0" formatCode="#,##0.00\ [$$-C0C]">
                  <c:v>2.8</c:v>
                </c:pt>
                <c:pt idx="2" formatCode="#,##0.00\ [$$-C0C]">
                  <c:v>2.96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D1-4682-AF82-27A6AEDDC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23552"/>
        <c:axId val="123602048"/>
      </c:barChart>
      <c:catAx>
        <c:axId val="9882355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23602048"/>
        <c:crosses val="autoZero"/>
        <c:auto val="1"/>
        <c:lblAlgn val="ctr"/>
        <c:lblOffset val="100"/>
        <c:noMultiLvlLbl val="0"/>
      </c:catAx>
      <c:valAx>
        <c:axId val="1236020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0\ [$$-C0C]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8823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60FA7-B402-47B9-A74A-DE78B6CE9AAE}" type="datetimeFigureOut">
              <a:rPr lang="en-CA" smtClean="0"/>
              <a:t>1/24/2017</a:t>
            </a:fld>
            <a:endParaRPr lang="fr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1557-D5A8-47D4-AA28-BBE409BB58CD}" type="slidenum">
              <a:rPr lang="en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933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1557-D5A8-47D4-AA28-BBE409BB58CD}" type="slidenum">
              <a:rPr lang="en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4224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++++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1557-D5A8-47D4-AA28-BBE409BB58CD}" type="slidenum">
              <a:rPr lang="en-CA" smtClean="0"/>
              <a:t>11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7169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++++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1557-D5A8-47D4-AA28-BBE409BB58CD}" type="slidenum">
              <a:rPr lang="en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8596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++++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1557-D5A8-47D4-AA28-BBE409BB58CD}" type="slidenum">
              <a:rPr lang="en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958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++++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1557-D5A8-47D4-AA28-BBE409BB58CD}" type="slidenum">
              <a:rPr lang="en-CA" smtClean="0"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546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++++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1557-D5A8-47D4-AA28-BBE409BB58CD}" type="slidenum">
              <a:rPr lang="en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912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++++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1557-D5A8-47D4-AA28-BBE409BB58CD}" type="slidenum">
              <a:rPr lang="en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830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++++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1557-D5A8-47D4-AA28-BBE409BB58CD}" type="slidenum">
              <a:rPr lang="en-CA" smtClean="0"/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111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++++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1557-D5A8-47D4-AA28-BBE409BB58CD}" type="slidenum">
              <a:rPr lang="en-CA" smtClean="0"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2808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++++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1557-D5A8-47D4-AA28-BBE409BB58CD}" type="slidenum">
              <a:rPr lang="en-CA" smtClean="0"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118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8434-0643-445F-B919-1C3E946A6594}" type="datetimeFigureOut">
              <a:rPr lang="en-CA" smtClean="0"/>
              <a:t>1/24/2017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9DB8-B13D-4469-8358-237FC62076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056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8434-0643-445F-B919-1C3E946A6594}" type="datetimeFigureOut">
              <a:rPr lang="en-CA" smtClean="0"/>
              <a:t>1/24/2017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9DB8-B13D-4469-8358-237FC62076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668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8434-0643-445F-B919-1C3E946A6594}" type="datetimeFigureOut">
              <a:rPr lang="en-CA" smtClean="0"/>
              <a:t>1/24/2017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9DB8-B13D-4469-8358-237FC62076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317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8434-0643-445F-B919-1C3E946A6594}" type="datetimeFigureOut">
              <a:rPr lang="en-CA" smtClean="0"/>
              <a:t>1/24/2017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9DB8-B13D-4469-8358-237FC62076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722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8434-0643-445F-B919-1C3E946A6594}" type="datetimeFigureOut">
              <a:rPr lang="en-CA" smtClean="0"/>
              <a:t>1/24/2017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9DB8-B13D-4469-8358-237FC62076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360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8434-0643-445F-B919-1C3E946A6594}" type="datetimeFigureOut">
              <a:rPr lang="en-CA" smtClean="0"/>
              <a:t>1/24/2017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9DB8-B13D-4469-8358-237FC62076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909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8434-0643-445F-B919-1C3E946A6594}" type="datetimeFigureOut">
              <a:rPr lang="en-CA" smtClean="0"/>
              <a:t>1/24/2017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9DB8-B13D-4469-8358-237FC62076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447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8434-0643-445F-B919-1C3E946A6594}" type="datetimeFigureOut">
              <a:rPr lang="en-CA" smtClean="0"/>
              <a:t>1/24/2017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9DB8-B13D-4469-8358-237FC62076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973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8434-0643-445F-B919-1C3E946A6594}" type="datetimeFigureOut">
              <a:rPr lang="en-CA" smtClean="0"/>
              <a:t>1/24/2017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9DB8-B13D-4469-8358-237FC62076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897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8434-0643-445F-B919-1C3E946A6594}" type="datetimeFigureOut">
              <a:rPr lang="en-CA" smtClean="0"/>
              <a:t>1/24/2017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9DB8-B13D-4469-8358-237FC62076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719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8434-0643-445F-B919-1C3E946A6594}" type="datetimeFigureOut">
              <a:rPr lang="en-CA" smtClean="0"/>
              <a:t>1/24/2017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9DB8-B13D-4469-8358-237FC62076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905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8434-0643-445F-B919-1C3E946A6594}" type="datetimeFigureOut">
              <a:rPr lang="en-CA" smtClean="0"/>
              <a:t>1/24/2017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89DB8-B13D-4469-8358-237FC62076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545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Autofit/>
          </a:bodyPr>
          <a:lstStyle/>
          <a:p>
            <a:r>
              <a:rPr lang="fr-CA" sz="4800" b="1" noProof="0" dirty="0" smtClean="0"/>
              <a:t>Aperçu des coûts de production dans</a:t>
            </a:r>
            <a:br>
              <a:rPr lang="fr-CA" sz="4800" b="1" noProof="0" dirty="0" smtClean="0"/>
            </a:br>
            <a:r>
              <a:rPr lang="fr-CA" sz="4800" b="1" noProof="0" smtClean="0"/>
              <a:t>l'industrie laitière</a:t>
            </a:r>
            <a:br>
              <a:rPr lang="fr-CA" sz="4800" b="1" noProof="0" smtClean="0"/>
            </a:br>
            <a:r>
              <a:rPr lang="fr-CA" sz="4800" b="1" noProof="0" smtClean="0"/>
              <a:t>au </a:t>
            </a:r>
            <a:r>
              <a:rPr lang="fr-CA" sz="4800" b="1" noProof="0" dirty="0" smtClean="0"/>
              <a:t>Nouveau-Brunswick</a:t>
            </a:r>
            <a:endParaRPr lang="fr-CA" sz="4800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fr-CA" sz="4800" b="1" noProof="0" dirty="0" smtClean="0">
                <a:solidFill>
                  <a:srgbClr val="FFFF00"/>
                </a:solidFill>
              </a:rPr>
              <a:t>David Dykstra, spécialiste de l’alimentation du bétail </a:t>
            </a:r>
            <a:endParaRPr lang="fr-CA" sz="4800" b="1" noProof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4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945294"/>
              </p:ext>
            </p:extLst>
          </p:nvPr>
        </p:nvGraphicFramePr>
        <p:xfrm>
          <a:off x="990600" y="965775"/>
          <a:ext cx="7391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381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Coût des services publics par hl</a:t>
            </a:r>
            <a:endParaRPr lang="fr-C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791200"/>
            <a:ext cx="62484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CA" sz="1400" b="1" dirty="0"/>
              <a:t>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0,50 $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1,00 $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1,50 $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2,00 $ </a:t>
            </a:r>
            <a:r>
              <a:rPr lang="en-US" sz="1400" b="1" dirty="0"/>
              <a:t>	</a:t>
            </a:r>
            <a:r>
              <a:rPr lang="en-CA" sz="1400" b="1" dirty="0"/>
              <a:t>2,50 $</a:t>
            </a:r>
            <a:r>
              <a:rPr lang="en-US" sz="1400" b="1" dirty="0"/>
              <a:t>	</a:t>
            </a:r>
            <a:r>
              <a:rPr lang="en-CA" sz="1400" b="1" dirty="0"/>
              <a:t>3,00 $</a:t>
            </a:r>
            <a:endParaRPr lang="fr-CA" sz="1400" b="1" dirty="0"/>
          </a:p>
        </p:txBody>
      </p:sp>
    </p:spTree>
    <p:extLst>
      <p:ext uri="{BB962C8B-B14F-4D97-AF65-F5344CB8AC3E}">
        <p14:creationId xmlns:p14="http://schemas.microsoft.com/office/powerpoint/2010/main" val="275791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670619"/>
              </p:ext>
            </p:extLst>
          </p:nvPr>
        </p:nvGraphicFramePr>
        <p:xfrm>
          <a:off x="685800" y="1295400"/>
          <a:ext cx="7924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2891" y="66934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Coût des engrais par hl</a:t>
            </a:r>
            <a:endParaRPr lang="fr-C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559623"/>
            <a:ext cx="70104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862013" algn="l"/>
                <a:tab pos="1714500" algn="l"/>
                <a:tab pos="2576513" algn="l"/>
                <a:tab pos="3429000" algn="l"/>
                <a:tab pos="4291013" algn="l"/>
                <a:tab pos="5143500" algn="l"/>
                <a:tab pos="6005513" algn="l"/>
              </a:tabLst>
            </a:pPr>
            <a:r>
              <a:rPr lang="en-CA" sz="1400" b="1" dirty="0"/>
              <a:t>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0,50 $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1,00 $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1,50 $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2,00 $ </a:t>
            </a:r>
            <a:r>
              <a:rPr lang="en-US" sz="1400" b="1" dirty="0"/>
              <a:t>	</a:t>
            </a:r>
            <a:r>
              <a:rPr lang="en-CA" sz="1400" b="1" dirty="0"/>
              <a:t>2,50 $</a:t>
            </a:r>
            <a:r>
              <a:rPr lang="en-US" sz="1400" b="1" dirty="0"/>
              <a:t>	</a:t>
            </a:r>
            <a:r>
              <a:rPr lang="en-CA" sz="1400" b="1" dirty="0"/>
              <a:t>3,00 $</a:t>
            </a:r>
            <a:r>
              <a:rPr lang="en-US" sz="1400" b="1" dirty="0"/>
              <a:t>	</a:t>
            </a:r>
            <a:r>
              <a:rPr lang="en-CA" sz="1400" b="1" dirty="0"/>
              <a:t>3,50 $</a:t>
            </a:r>
            <a:endParaRPr lang="fr-CA" sz="1400" b="1" dirty="0"/>
          </a:p>
        </p:txBody>
      </p:sp>
    </p:spTree>
    <p:extLst>
      <p:ext uri="{BB962C8B-B14F-4D97-AF65-F5344CB8AC3E}">
        <p14:creationId xmlns:p14="http://schemas.microsoft.com/office/powerpoint/2010/main" val="392716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56001"/>
              </p:ext>
            </p:extLst>
          </p:nvPr>
        </p:nvGraphicFramePr>
        <p:xfrm>
          <a:off x="228600" y="1397000"/>
          <a:ext cx="8610600" cy="4884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0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8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00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Nouveau-Brunswick 2015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Alberta  2015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Ontario 2015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Nouveau-Brunswick 2014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Alberta  2014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Ontario 2014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CA" dirty="0"/>
                        <a:t>Nombre</a:t>
                      </a:r>
                      <a:r>
                        <a:rPr dirty="0"/>
                        <a:t> de </a:t>
                      </a:r>
                      <a:r>
                        <a:rPr lang="fr-CA" noProof="0" dirty="0"/>
                        <a:t>vaches </a:t>
                      </a:r>
                      <a:r>
                        <a:rPr lang="fr-CA" noProof="0" dirty="0" smtClean="0"/>
                        <a:t>laitières</a:t>
                      </a:r>
                      <a:r>
                        <a:rPr dirty="0" smtClean="0"/>
                        <a:t>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?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166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?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158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85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fr-CA" dirty="0"/>
                        <a:t>Nombre</a:t>
                      </a:r>
                      <a:r>
                        <a:rPr dirty="0"/>
                        <a:t> de </a:t>
                      </a:r>
                      <a:r>
                        <a:rPr lang="fr-CA" noProof="0" dirty="0"/>
                        <a:t>génisse</a:t>
                      </a:r>
                      <a:r>
                        <a:rPr lang="fr-CA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?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104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58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?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102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57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3607">
                <a:tc>
                  <a:txBody>
                    <a:bodyPr/>
                    <a:lstStyle/>
                    <a:p>
                      <a:r>
                        <a:rPr lang="fr-CA" dirty="0"/>
                        <a:t>Nombre</a:t>
                      </a:r>
                      <a:r>
                        <a:rPr dirty="0"/>
                        <a:t> de </a:t>
                      </a:r>
                      <a:r>
                        <a:rPr lang="fr-CA" noProof="0" dirty="0"/>
                        <a:t>fermes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15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100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71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16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100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58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3607">
                <a:tc>
                  <a:txBody>
                    <a:bodyPr/>
                    <a:lstStyle/>
                    <a:p>
                      <a:r>
                        <a:rPr dirty="0"/>
                        <a:t>Litres par vache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*7 538 *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9 507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8 583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*7 014 *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9 297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8 152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3607">
                <a:tc>
                  <a:txBody>
                    <a:bodyPr/>
                    <a:lstStyle/>
                    <a:p>
                      <a:r>
                        <a:rPr dirty="0"/>
                        <a:t>Litres expédiés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832 137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?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784 547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925 595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?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742 230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750518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Points saillants des rapports 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73576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800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u="sng" dirty="0">
                <a:solidFill>
                  <a:srgbClr val="FFFF00"/>
                </a:solidFill>
              </a:rPr>
              <a:t>Des questions</a:t>
            </a:r>
            <a:r>
              <a:rPr lang="en-CA" sz="6000" b="1" dirty="0">
                <a:solidFill>
                  <a:srgbClr val="FFFF00"/>
                </a:solidFill>
              </a:rPr>
              <a:t>?</a:t>
            </a:r>
            <a:endParaRPr lang="fr-CA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5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75333"/>
              </p:ext>
            </p:extLst>
          </p:nvPr>
        </p:nvGraphicFramePr>
        <p:xfrm>
          <a:off x="533400" y="838200"/>
          <a:ext cx="7696199" cy="5646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6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7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89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4766">
                <a:tc>
                  <a:txBody>
                    <a:bodyPr/>
                    <a:lstStyle/>
                    <a:p>
                      <a:pPr algn="l" fontAlgn="b"/>
                      <a:endParaRPr lang="en-CA" sz="900" b="1" i="1" u="sng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1" u="sng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500" b="1" u="none" strike="noStrike" dirty="0">
                          <a:effectLst/>
                        </a:rPr>
                        <a:t>2014</a:t>
                      </a:r>
                      <a:endParaRPr lang="fr-CA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500" b="1" u="none" strike="noStrike" dirty="0">
                          <a:effectLst/>
                        </a:rPr>
                        <a:t>2015</a:t>
                      </a:r>
                      <a:endParaRPr lang="fr-CA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2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Revenu agricole total</a:t>
                      </a:r>
                      <a:endParaRPr lang="fr-CA" sz="1800" b="1" i="0" u="sng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1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   Marge brute par litre expédié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sng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0,989 $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sng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0,902 $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   Marge brute par kg expédié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24,493 $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21,453 $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247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Revenu des ventes de lait</a:t>
                      </a:r>
                      <a:endParaRPr lang="fr-CA" sz="1800" b="1" i="0" u="sng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   Marge brute par litre expédié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0,821 $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0,789 $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    Marge brute par kg expédié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20,367 $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18,768 $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1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u="none" strike="noStrike" dirty="0">
                          <a:effectLst/>
                        </a:rPr>
                        <a:t>    Coût du fourrage/litre expédié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sng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0,201 $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sng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0,218 $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u="none" strike="noStrike" dirty="0">
                          <a:effectLst/>
                        </a:rPr>
                        <a:t>    Coût du fourrage/kg expédié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4,994 $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5,202 $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u="none" strike="noStrike" dirty="0">
                          <a:effectLst/>
                        </a:rPr>
                        <a:t>    Coût variable/litre expédié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0,424 $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0,422 $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u="none" strike="noStrike" dirty="0">
                          <a:effectLst/>
                        </a:rPr>
                        <a:t>    Coût variable/kg expédié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10,499 $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10,013 $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247"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u="none" strike="noStrike" dirty="0">
                          <a:effectLst/>
                        </a:rPr>
                        <a:t>    Coûts des salaires/litre</a:t>
                      </a:r>
                      <a:r>
                        <a:rPr dirty="0"/>
                        <a:t> </a:t>
                      </a:r>
                      <a:r>
                        <a:rPr lang="en-CA" sz="1300" b="1" u="none" strike="noStrike" dirty="0">
                          <a:effectLst/>
                        </a:rPr>
                        <a:t>expédié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0,102 $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0,119 $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u="none" strike="noStrike" dirty="0">
                          <a:effectLst/>
                        </a:rPr>
                        <a:t>    Coût des salaires/kg expédié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1" u="sng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2,528 $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2,902 $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1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u="none" strike="noStrike" dirty="0">
                          <a:effectLst/>
                        </a:rPr>
                        <a:t>    Revenu net/litre expédié (avant amortissement)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sng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0,094 $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sng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0,143 $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u="none" strike="noStrike" dirty="0">
                          <a:effectLst/>
                        </a:rPr>
                        <a:t>    Revenu net/kg expédié (avant amortissement)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2,346 $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u="none" strike="noStrike" dirty="0">
                          <a:effectLst/>
                        </a:rPr>
                        <a:t>3,336 $</a:t>
                      </a:r>
                      <a:endParaRPr lang="fr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5347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766458">
                <a:tc>
                  <a:txBody>
                    <a:bodyPr/>
                    <a:lstStyle/>
                    <a:p>
                      <a:pPr algn="l" fontAlgn="b"/>
                      <a:r>
                        <a:rPr dirty="0"/>
                        <a:t>    </a:t>
                      </a:r>
                      <a:r>
                        <a:rPr lang="en-CA" sz="2000" b="1" u="none" strike="noStrike" dirty="0">
                          <a:effectLst/>
                        </a:rPr>
                        <a:t>Efficience des quotas %</a:t>
                      </a:r>
                      <a:endParaRPr lang="fr-CA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96,6</a:t>
                      </a:r>
                      <a:endParaRPr lang="fr-CA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2000" b="1" u="none" strike="noStrike" dirty="0">
                          <a:effectLst/>
                        </a:rPr>
                        <a:t>98,6</a:t>
                      </a:r>
                      <a:endParaRPr lang="fr-CA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8927" marR="8927" marT="8927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228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Analyse financière du N.- B.</a:t>
            </a:r>
            <a:endParaRPr lang="fr-CA" sz="3200" b="1" dirty="0"/>
          </a:p>
        </p:txBody>
      </p:sp>
    </p:spTree>
    <p:extLst>
      <p:ext uri="{BB962C8B-B14F-4D97-AF65-F5344CB8AC3E}">
        <p14:creationId xmlns:p14="http://schemas.microsoft.com/office/powerpoint/2010/main" val="264261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04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Revenu </a:t>
            </a:r>
            <a:r>
              <a:rPr lang="en-CA" sz="3200" b="1" dirty="0" smtClean="0"/>
              <a:t>agricole brut </a:t>
            </a:r>
            <a:r>
              <a:rPr lang="en-CA" sz="3200" b="1" dirty="0"/>
              <a:t>par hl (hectolitre)</a:t>
            </a:r>
            <a:endParaRPr lang="fr-CA" sz="32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877175"/>
              </p:ext>
            </p:extLst>
          </p:nvPr>
        </p:nvGraphicFramePr>
        <p:xfrm>
          <a:off x="609600" y="876756"/>
          <a:ext cx="8001000" cy="5446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95400" y="5943600"/>
            <a:ext cx="65532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1433513" algn="l"/>
                <a:tab pos="2857500" algn="l"/>
                <a:tab pos="4291013" algn="l"/>
                <a:tab pos="5662613" algn="l"/>
              </a:tabLst>
            </a:pPr>
            <a:r>
              <a:rPr lang="en-CA" sz="1400" b="1" dirty="0"/>
              <a:t>80,00 $</a:t>
            </a:r>
            <a:r>
              <a:rPr lang="en-US" sz="1400" b="1" dirty="0"/>
              <a:t>	</a:t>
            </a:r>
            <a:r>
              <a:rPr lang="en-CA" sz="1400" b="1" dirty="0"/>
              <a:t>85,00 $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90,00 $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95,00 $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100,00 $</a:t>
            </a:r>
            <a:endParaRPr lang="fr-CA" sz="1400" b="1" dirty="0"/>
          </a:p>
        </p:txBody>
      </p:sp>
    </p:spTree>
    <p:extLst>
      <p:ext uri="{BB962C8B-B14F-4D97-AF65-F5344CB8AC3E}">
        <p14:creationId xmlns:p14="http://schemas.microsoft.com/office/powerpoint/2010/main" val="139560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739392"/>
              </p:ext>
            </p:extLst>
          </p:nvPr>
        </p:nvGraphicFramePr>
        <p:xfrm>
          <a:off x="800100" y="869756"/>
          <a:ext cx="7696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1999" y="304800"/>
            <a:ext cx="778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Revenu des ventes de lait par hl</a:t>
            </a:r>
            <a:endParaRPr lang="fr-CA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791200"/>
            <a:ext cx="65532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62113" algn="l"/>
                <a:tab pos="2462213" algn="l"/>
                <a:tab pos="3262313" algn="l"/>
                <a:tab pos="4114800" algn="l"/>
                <a:tab pos="4914900" algn="l"/>
                <a:tab pos="5715000" algn="l"/>
              </a:tabLst>
            </a:pPr>
            <a:r>
              <a:rPr lang="en-CA" sz="1400" b="1" dirty="0"/>
              <a:t>76,00 $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77,00 $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78,00 $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79,00 $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80,00 $</a:t>
            </a:r>
            <a:r>
              <a:rPr dirty="0"/>
              <a:t> </a:t>
            </a:r>
            <a:r>
              <a:rPr lang="en-US" sz="1400" b="1" dirty="0"/>
              <a:t>	</a:t>
            </a:r>
            <a:r>
              <a:rPr lang="en-CA" sz="1400" b="1" dirty="0"/>
              <a:t>81,00 $</a:t>
            </a:r>
            <a:r>
              <a:rPr lang="en-US" sz="1400" b="1" dirty="0"/>
              <a:t>	</a:t>
            </a:r>
            <a:r>
              <a:rPr lang="en-CA" sz="1400" b="1" dirty="0"/>
              <a:t>$82.00</a:t>
            </a:r>
            <a:r>
              <a:rPr lang="en-US" sz="1400" b="1" dirty="0"/>
              <a:t>	</a:t>
            </a:r>
            <a:r>
              <a:rPr lang="en-CA" sz="1400" b="1" dirty="0"/>
              <a:t>83,00 $</a:t>
            </a:r>
            <a:endParaRPr lang="fr-CA" sz="1400" b="1" dirty="0"/>
          </a:p>
        </p:txBody>
      </p:sp>
    </p:spTree>
    <p:extLst>
      <p:ext uri="{BB962C8B-B14F-4D97-AF65-F5344CB8AC3E}">
        <p14:creationId xmlns:p14="http://schemas.microsoft.com/office/powerpoint/2010/main" val="16043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9225"/>
              </p:ext>
            </p:extLst>
          </p:nvPr>
        </p:nvGraphicFramePr>
        <p:xfrm>
          <a:off x="762000" y="965775"/>
          <a:ext cx="8001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Coût du fourrage </a:t>
            </a:r>
            <a:r>
              <a:rPr lang="en-CA" sz="3200" b="1" dirty="0" smtClean="0"/>
              <a:t>acheté </a:t>
            </a:r>
            <a:r>
              <a:rPr lang="en-CA" sz="3200" b="1" dirty="0"/>
              <a:t>par hl</a:t>
            </a:r>
            <a:endParaRPr lang="fr-C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943600"/>
            <a:ext cx="61722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1257300" algn="l"/>
                <a:tab pos="2628900" algn="l"/>
                <a:tab pos="3948113" algn="l"/>
                <a:tab pos="5319713" algn="l"/>
              </a:tabLst>
            </a:pPr>
            <a:r>
              <a:rPr lang="en-CA" sz="1400" b="1" dirty="0"/>
              <a:t>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10,00 $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20,00 $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30,00 $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40,00 $</a:t>
            </a:r>
            <a:endParaRPr lang="fr-CA" sz="1400" b="1" dirty="0"/>
          </a:p>
        </p:txBody>
      </p:sp>
    </p:spTree>
    <p:extLst>
      <p:ext uri="{BB962C8B-B14F-4D97-AF65-F5344CB8AC3E}">
        <p14:creationId xmlns:p14="http://schemas.microsoft.com/office/powerpoint/2010/main" val="151529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020786"/>
              </p:ext>
            </p:extLst>
          </p:nvPr>
        </p:nvGraphicFramePr>
        <p:xfrm>
          <a:off x="761998" y="889575"/>
          <a:ext cx="7924801" cy="520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304800"/>
            <a:ext cx="778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Coût des salaires par hl</a:t>
            </a:r>
            <a:endParaRPr lang="fr-C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791200"/>
            <a:ext cx="65532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800100" algn="l"/>
                <a:tab pos="1662113" algn="l"/>
                <a:tab pos="2462213" algn="l"/>
                <a:tab pos="3262313" algn="l"/>
                <a:tab pos="4114800" algn="l"/>
                <a:tab pos="4914900" algn="l"/>
                <a:tab pos="5715000" algn="l"/>
              </a:tabLst>
            </a:pPr>
            <a:r>
              <a:rPr lang="en-CA" sz="1400" b="1" dirty="0"/>
              <a:t>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2,00 $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4,00 $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6,00 $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8,00 $ </a:t>
            </a:r>
            <a:r>
              <a:rPr lang="en-US" sz="1400" b="1" dirty="0"/>
              <a:t>	</a:t>
            </a:r>
            <a:r>
              <a:rPr lang="en-CA" sz="1400" b="1" dirty="0"/>
              <a:t>10,00 $</a:t>
            </a:r>
            <a:r>
              <a:rPr lang="en-US" sz="1400" b="1" dirty="0"/>
              <a:t>	</a:t>
            </a:r>
            <a:r>
              <a:rPr lang="en-CA" sz="1400" b="1" dirty="0"/>
              <a:t>12,00 $</a:t>
            </a:r>
            <a:r>
              <a:rPr lang="en-US" sz="1400" b="1" dirty="0"/>
              <a:t>	</a:t>
            </a:r>
            <a:r>
              <a:rPr lang="en-CA" sz="1400" b="1" dirty="0"/>
              <a:t>14,00 $</a:t>
            </a:r>
            <a:endParaRPr lang="fr-CA" sz="1400" b="1" dirty="0"/>
          </a:p>
        </p:txBody>
      </p:sp>
    </p:spTree>
    <p:extLst>
      <p:ext uri="{BB962C8B-B14F-4D97-AF65-F5344CB8AC3E}">
        <p14:creationId xmlns:p14="http://schemas.microsoft.com/office/powerpoint/2010/main" val="129597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399124"/>
              </p:ext>
            </p:extLst>
          </p:nvPr>
        </p:nvGraphicFramePr>
        <p:xfrm>
          <a:off x="762000" y="889575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1" y="304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Coûts variables par hl</a:t>
            </a:r>
            <a:endParaRPr lang="fr-C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562600"/>
            <a:ext cx="67056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  <a:tab pos="1890713" algn="l"/>
                <a:tab pos="2857500" algn="l"/>
                <a:tab pos="3771900" algn="l"/>
                <a:tab pos="4748213" algn="l"/>
                <a:tab pos="5715000" algn="l"/>
              </a:tabLst>
            </a:pPr>
            <a:r>
              <a:rPr lang="en-CA" sz="1400" b="1" dirty="0"/>
              <a:t>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10,00 $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20,00 $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30,00 $</a:t>
            </a:r>
            <a:r>
              <a:rPr lang="en-US" sz="1400" b="1" dirty="0"/>
              <a:t>	</a:t>
            </a:r>
            <a:r>
              <a:rPr lang="en-CA" sz="1400" b="1" dirty="0"/>
              <a:t>40,00 $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50,00 $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60,00 $</a:t>
            </a:r>
            <a:endParaRPr lang="fr-CA" sz="1400" b="1" dirty="0"/>
          </a:p>
        </p:txBody>
      </p:sp>
    </p:spTree>
    <p:extLst>
      <p:ext uri="{BB962C8B-B14F-4D97-AF65-F5344CB8AC3E}">
        <p14:creationId xmlns:p14="http://schemas.microsoft.com/office/powerpoint/2010/main" val="4920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792639"/>
              </p:ext>
            </p:extLst>
          </p:nvPr>
        </p:nvGraphicFramePr>
        <p:xfrm>
          <a:off x="800101" y="921622"/>
          <a:ext cx="7696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332602"/>
            <a:ext cx="8077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Coût des réparations de la </a:t>
            </a:r>
            <a:r>
              <a:rPr lang="en-CA" sz="3200" b="1" dirty="0" smtClean="0"/>
              <a:t>machinerie </a:t>
            </a:r>
            <a:r>
              <a:rPr lang="en-CA" sz="3200" b="1" dirty="0"/>
              <a:t>par hl</a:t>
            </a:r>
            <a:endParaRPr lang="fr-C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867400"/>
            <a:ext cx="65532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1090613" algn="l"/>
                <a:tab pos="2233613" algn="l"/>
                <a:tab pos="3429000" algn="l"/>
                <a:tab pos="4572000" algn="l"/>
                <a:tab pos="5776913" algn="l"/>
              </a:tabLst>
            </a:pPr>
            <a:r>
              <a:rPr lang="en-CA" sz="1400" b="1" dirty="0"/>
              <a:t>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1,00 $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2,00 $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3,00 $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4,00 $ </a:t>
            </a:r>
            <a:r>
              <a:rPr lang="en-US" sz="1400" b="1" dirty="0"/>
              <a:t>	</a:t>
            </a:r>
            <a:r>
              <a:rPr lang="en-CA" sz="1400" b="1" dirty="0"/>
              <a:t>5,00 $</a:t>
            </a:r>
            <a:endParaRPr lang="fr-CA" sz="1400" b="1" dirty="0"/>
          </a:p>
        </p:txBody>
      </p:sp>
    </p:spTree>
    <p:extLst>
      <p:ext uri="{BB962C8B-B14F-4D97-AF65-F5344CB8AC3E}">
        <p14:creationId xmlns:p14="http://schemas.microsoft.com/office/powerpoint/2010/main" val="373109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429007"/>
              </p:ext>
            </p:extLst>
          </p:nvPr>
        </p:nvGraphicFramePr>
        <p:xfrm>
          <a:off x="762000" y="1066800"/>
          <a:ext cx="7696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381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Coût des intérêts par hl</a:t>
            </a:r>
            <a:endParaRPr lang="fr-C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715000"/>
            <a:ext cx="65532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633413" algn="l"/>
                <a:tab pos="1257300" algn="l"/>
                <a:tab pos="1890713" algn="l"/>
                <a:tab pos="2576513" algn="l"/>
                <a:tab pos="3200400" algn="l"/>
                <a:tab pos="3833813" algn="l"/>
                <a:tab pos="4114800" algn="l"/>
                <a:tab pos="4519613" algn="l"/>
                <a:tab pos="5143500" algn="l"/>
                <a:tab pos="5715000" algn="l"/>
              </a:tabLst>
            </a:pPr>
            <a:r>
              <a:rPr lang="en-CA" sz="1400" b="1" dirty="0"/>
              <a:t>0,00 $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1,00 $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2,00 $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3,00 $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4,00 $ </a:t>
            </a:r>
            <a:r>
              <a:rPr lang="en-US" sz="1400" b="1" dirty="0"/>
              <a:t>	</a:t>
            </a:r>
            <a:r>
              <a:rPr lang="en-CA" sz="1400" b="1" dirty="0"/>
              <a:t>5,00 $</a:t>
            </a:r>
            <a:r>
              <a:rPr lang="en-US" sz="1400" b="1" dirty="0"/>
              <a:t>	</a:t>
            </a:r>
            <a:r>
              <a:rPr lang="en-CA" sz="1400" b="1" dirty="0"/>
              <a:t>6,00 $</a:t>
            </a:r>
            <a:r>
              <a:rPr lang="en-US" sz="1400" b="1" dirty="0"/>
              <a:t>	</a:t>
            </a:r>
            <a:r>
              <a:rPr lang="en-CA" sz="1400" b="1" dirty="0"/>
              <a:t>7,00 $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8,00 $</a:t>
            </a:r>
            <a:r>
              <a:rPr lang="en-US" sz="1400" b="1" dirty="0"/>
              <a:t>	</a:t>
            </a:r>
            <a:r>
              <a:rPr dirty="0"/>
              <a:t> </a:t>
            </a:r>
            <a:r>
              <a:rPr lang="en-CA" sz="1400" b="1" dirty="0"/>
              <a:t>9,00 $</a:t>
            </a:r>
            <a:endParaRPr lang="fr-CA" sz="1400" b="1" dirty="0"/>
          </a:p>
        </p:txBody>
      </p:sp>
    </p:spTree>
    <p:extLst>
      <p:ext uri="{BB962C8B-B14F-4D97-AF65-F5344CB8AC3E}">
        <p14:creationId xmlns:p14="http://schemas.microsoft.com/office/powerpoint/2010/main" val="272644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306</Words>
  <Application>Microsoft Office PowerPoint</Application>
  <PresentationFormat>On-screen Show (4:3)</PresentationFormat>
  <Paragraphs>128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Aperçu des coûts de production dans l'industrie laitière au Nouveau-Brunswick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Dykstra, David (DAAF/MAAP)</dc:creator>
  <cp:lastModifiedBy>Dykstra, David (DAAF/MAAP)</cp:lastModifiedBy>
  <cp:revision>57</cp:revision>
  <dcterms:created xsi:type="dcterms:W3CDTF">2016-12-04T16:10:25Z</dcterms:created>
  <dcterms:modified xsi:type="dcterms:W3CDTF">2017-01-24T17:33:18Z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1351779415</vt:i4>
  </property>
  <property fmtid="{D5CDD505-2E9C-101B-9397-08002B2CF9AE}" pid="3" name="_NewReviewCycle">
    <vt:lpwstr/>
  </property>
  <property fmtid="{D5CDD505-2E9C-101B-9397-08002B2CF9AE}" pid="4" name="_EmailSubject">
    <vt:lpwstr>Information to be sent to translation</vt:lpwstr>
  </property>
  <property fmtid="{D5CDD505-2E9C-101B-9397-08002B2CF9AE}" pid="5" name="_AuthorEmail">
    <vt:lpwstr>David.Walker@gnb.ca</vt:lpwstr>
  </property>
  <property fmtid="{D5CDD505-2E9C-101B-9397-08002B2CF9AE}" pid="6" name="_AuthorEmailDisplayName">
    <vt:lpwstr>Walker, David (DAAF/MAAP)</vt:lpwstr>
  </property>
</Properties>
</file>